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709" r:id="rId3"/>
    <p:sldMasterId id="2147483710" r:id="rId4"/>
    <p:sldMasterId id="2147483711" r:id="rId5"/>
    <p:sldMasterId id="2147483712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</p:sldIdLst>
  <p:sldSz cy="5143500" cx="9144000"/>
  <p:notesSz cx="6858000" cy="9144000"/>
  <p:embeddedFontLst>
    <p:embeddedFont>
      <p:font typeface="Roboto"/>
      <p:regular r:id="rId68"/>
      <p:bold r:id="rId69"/>
      <p:italic r:id="rId70"/>
      <p:boldItalic r:id="rId71"/>
    </p:embeddedFont>
    <p:embeddedFont>
      <p:font typeface="Open Sans"/>
      <p:regular r:id="rId72"/>
      <p:bold r:id="rId73"/>
      <p:italic r:id="rId74"/>
      <p:boldItalic r:id="rId7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slide" Target="slides/slide34.xml"/><Relationship Id="rId41" Type="http://schemas.openxmlformats.org/officeDocument/2006/relationships/slide" Target="slides/slide33.xml"/><Relationship Id="rId44" Type="http://schemas.openxmlformats.org/officeDocument/2006/relationships/slide" Target="slides/slide36.xml"/><Relationship Id="rId43" Type="http://schemas.openxmlformats.org/officeDocument/2006/relationships/slide" Target="slides/slide35.xml"/><Relationship Id="rId46" Type="http://schemas.openxmlformats.org/officeDocument/2006/relationships/slide" Target="slides/slide38.xml"/><Relationship Id="rId45" Type="http://schemas.openxmlformats.org/officeDocument/2006/relationships/slide" Target="slides/slide37.xml"/><Relationship Id="rId1" Type="http://schemas.openxmlformats.org/officeDocument/2006/relationships/theme" Target="theme/theme5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1.xml"/><Relationship Id="rId48" Type="http://schemas.openxmlformats.org/officeDocument/2006/relationships/slide" Target="slides/slide40.xml"/><Relationship Id="rId47" Type="http://schemas.openxmlformats.org/officeDocument/2006/relationships/slide" Target="slides/slide39.xml"/><Relationship Id="rId49" Type="http://schemas.openxmlformats.org/officeDocument/2006/relationships/slide" Target="slides/slide41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slideMaster" Target="slideMasters/slideMaster5.xml"/><Relationship Id="rId8" Type="http://schemas.openxmlformats.org/officeDocument/2006/relationships/notesMaster" Target="notesMasters/notesMaster1.xml"/><Relationship Id="rId73" Type="http://schemas.openxmlformats.org/officeDocument/2006/relationships/font" Target="fonts/OpenSans-bold.fntdata"/><Relationship Id="rId72" Type="http://schemas.openxmlformats.org/officeDocument/2006/relationships/font" Target="fonts/OpenSans-regular.fntdata"/><Relationship Id="rId31" Type="http://schemas.openxmlformats.org/officeDocument/2006/relationships/slide" Target="slides/slide23.xml"/><Relationship Id="rId75" Type="http://schemas.openxmlformats.org/officeDocument/2006/relationships/font" Target="fonts/OpenSans-boldItalic.fntdata"/><Relationship Id="rId30" Type="http://schemas.openxmlformats.org/officeDocument/2006/relationships/slide" Target="slides/slide22.xml"/><Relationship Id="rId74" Type="http://schemas.openxmlformats.org/officeDocument/2006/relationships/font" Target="fonts/OpenSans-italic.fntdata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71" Type="http://schemas.openxmlformats.org/officeDocument/2006/relationships/font" Target="fonts/Roboto-boldItalic.fntdata"/><Relationship Id="rId70" Type="http://schemas.openxmlformats.org/officeDocument/2006/relationships/font" Target="fonts/Roboto-italic.fntdata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slide" Target="slides/slide54.xml"/><Relationship Id="rId61" Type="http://schemas.openxmlformats.org/officeDocument/2006/relationships/slide" Target="slides/slide53.xml"/><Relationship Id="rId20" Type="http://schemas.openxmlformats.org/officeDocument/2006/relationships/slide" Target="slides/slide12.xml"/><Relationship Id="rId64" Type="http://schemas.openxmlformats.org/officeDocument/2006/relationships/slide" Target="slides/slide56.xml"/><Relationship Id="rId63" Type="http://schemas.openxmlformats.org/officeDocument/2006/relationships/slide" Target="slides/slide55.xml"/><Relationship Id="rId22" Type="http://schemas.openxmlformats.org/officeDocument/2006/relationships/slide" Target="slides/slide14.xml"/><Relationship Id="rId66" Type="http://schemas.openxmlformats.org/officeDocument/2006/relationships/slide" Target="slides/slide58.xml"/><Relationship Id="rId21" Type="http://schemas.openxmlformats.org/officeDocument/2006/relationships/slide" Target="slides/slide13.xml"/><Relationship Id="rId65" Type="http://schemas.openxmlformats.org/officeDocument/2006/relationships/slide" Target="slides/slide57.xml"/><Relationship Id="rId24" Type="http://schemas.openxmlformats.org/officeDocument/2006/relationships/slide" Target="slides/slide16.xml"/><Relationship Id="rId68" Type="http://schemas.openxmlformats.org/officeDocument/2006/relationships/font" Target="fonts/Roboto-regular.fntdata"/><Relationship Id="rId23" Type="http://schemas.openxmlformats.org/officeDocument/2006/relationships/slide" Target="slides/slide15.xml"/><Relationship Id="rId67" Type="http://schemas.openxmlformats.org/officeDocument/2006/relationships/slide" Target="slides/slide59.xml"/><Relationship Id="rId60" Type="http://schemas.openxmlformats.org/officeDocument/2006/relationships/slide" Target="slides/slide52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69" Type="http://schemas.openxmlformats.org/officeDocument/2006/relationships/font" Target="fonts/Roboto-bold.fntdata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slide" Target="slides/slide43.xml"/><Relationship Id="rId50" Type="http://schemas.openxmlformats.org/officeDocument/2006/relationships/slide" Target="slides/slide42.xml"/><Relationship Id="rId53" Type="http://schemas.openxmlformats.org/officeDocument/2006/relationships/slide" Target="slides/slide45.xml"/><Relationship Id="rId52" Type="http://schemas.openxmlformats.org/officeDocument/2006/relationships/slide" Target="slides/slide44.xml"/><Relationship Id="rId11" Type="http://schemas.openxmlformats.org/officeDocument/2006/relationships/slide" Target="slides/slide3.xml"/><Relationship Id="rId55" Type="http://schemas.openxmlformats.org/officeDocument/2006/relationships/slide" Target="slides/slide47.xml"/><Relationship Id="rId10" Type="http://schemas.openxmlformats.org/officeDocument/2006/relationships/slide" Target="slides/slide2.xml"/><Relationship Id="rId54" Type="http://schemas.openxmlformats.org/officeDocument/2006/relationships/slide" Target="slides/slide46.xml"/><Relationship Id="rId13" Type="http://schemas.openxmlformats.org/officeDocument/2006/relationships/slide" Target="slides/slide5.xml"/><Relationship Id="rId57" Type="http://schemas.openxmlformats.org/officeDocument/2006/relationships/slide" Target="slides/slide49.xml"/><Relationship Id="rId12" Type="http://schemas.openxmlformats.org/officeDocument/2006/relationships/slide" Target="slides/slide4.xml"/><Relationship Id="rId56" Type="http://schemas.openxmlformats.org/officeDocument/2006/relationships/slide" Target="slides/slide48.xml"/><Relationship Id="rId15" Type="http://schemas.openxmlformats.org/officeDocument/2006/relationships/slide" Target="slides/slide7.xml"/><Relationship Id="rId59" Type="http://schemas.openxmlformats.org/officeDocument/2006/relationships/slide" Target="slides/slide51.xml"/><Relationship Id="rId14" Type="http://schemas.openxmlformats.org/officeDocument/2006/relationships/slide" Target="slides/slide6.xml"/><Relationship Id="rId58" Type="http://schemas.openxmlformats.org/officeDocument/2006/relationships/slide" Target="slides/slide5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gif>
</file>

<file path=ppt/media/image39.gif>
</file>

<file path=ppt/media/image4.png>
</file>

<file path=ppt/media/image40.png>
</file>

<file path=ppt/media/image41.png>
</file>

<file path=ppt/media/image42.png>
</file>

<file path=ppt/media/image43.gif>
</file>

<file path=ppt/media/image44.png>
</file>

<file path=ppt/media/image45.png>
</file>

<file path=ppt/media/image46.png>
</file>

<file path=ppt/media/image47.png>
</file>

<file path=ppt/media/image48.gif>
</file>

<file path=ppt/media/image49.png>
</file>

<file path=ppt/media/image5.png>
</file>

<file path=ppt/media/image50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16d7d9d49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16d7d9d49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683f9263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683f9263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683f9263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683f9263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7faf6a644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7faf6a644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7faf6a644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7faf6a644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7babc7d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7babc7d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7faf6a644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7faf6a644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683f9263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683f9263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5a41e62f7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5a41e62f7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5a3800b8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5a3800b8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683f9263f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683f9263f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16ff707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16ff707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5a3800b8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5a3800b8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5a41e62f7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5a41e62f7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7faf6a644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7faf6a644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7faf6a644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17faf6a644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c6fdbee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c6fdbee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950c00dfc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950c00dfc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950c00dfc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950c00dfc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16ebaa6d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16ebaa6d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c651832b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c651832b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8054c76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8054c76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c6fdbee6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c6fdbee6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c6fdbee6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c6fdbee6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2c6fdbee6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2c6fdbee6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2c6fdbee6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2c6fdbee6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c6fdbee6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c6fdbee6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950c00df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1950c00df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c6fdbee6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2c6fdbee6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c6fdbee6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c6fdbee6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2c6fdbee6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2c6fdbee6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c6fdbee6f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c6fdbee6f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7faf6a644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7faf6a644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c6fdbee6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c6fdbee6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2c6fdbee6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2c6fdbee6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2c6fdbee6f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2c6fdbee6f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2c6fdbee6f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2c6fdbee6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2c6fdbee6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2c6fdbee6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68043c3c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68043c3c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17faf6a64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17faf6a64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1683f9263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1683f9263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7faf6a644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7faf6a644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17faf6a644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17faf6a64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7faf6a64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7faf6a64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1683f9263f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1683f9263f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1683f9263f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1683f9263f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94f28ab1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94f28ab1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685fb2e68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685fb2e68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68043c3c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68043c3c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measurements that you should use for your dimensions.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 independent pixels are independent of screen resolution.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example, 10px will look a lot smaller on a higher resolution screen, but Android will scale 10dp to look right on different resolution screens.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 does the same for text size. </a:t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1950c00dfc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1950c00dfc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17faf6a64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17faf6a64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17faf6a6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17faf6a6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7faf6a64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17faf6a64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1683f9263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1683f9263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5a41e62f7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5a41e62f7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5a41e62f7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5a41e62f7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c6438653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c6438653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5a41e62f7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5a41e62f7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png"/><Relationship Id="rId4" Type="http://schemas.openxmlformats.org/officeDocument/2006/relationships/hyperlink" Target="https://creativecommons.org/licenses/by/4.0/" TargetMode="External"/><Relationship Id="rId5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jpg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hyperlink" Target="http://creativecommons.org/licenses/by-nc/4.0/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2.jpg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hyperlink" Target="http://creativecommons.org/licenses/by-nc/4.0/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5.jpg"/><Relationship Id="rId3" Type="http://schemas.openxmlformats.org/officeDocument/2006/relationships/image" Target="../media/image13.png"/><Relationship Id="rId4" Type="http://schemas.openxmlformats.org/officeDocument/2006/relationships/hyperlink" Target="http://creativecommons.org/licenses/by-nc/4.0/" TargetMode="External"/><Relationship Id="rId5" Type="http://schemas.openxmlformats.org/officeDocument/2006/relationships/image" Target="../media/image14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58" name="Google Shape;5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59" name="Google Shape;5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 txBox="1"/>
          <p:nvPr/>
        </p:nvSpPr>
        <p:spPr>
          <a:xfrm>
            <a:off x="2330475" y="4707300"/>
            <a:ext cx="23022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r>
              <a:rPr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2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12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12"/>
          <p:cNvSpPr txBox="1"/>
          <p:nvPr>
            <p:ph idx="2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5" name="Google Shape;65;p12"/>
          <p:cNvSpPr txBox="1"/>
          <p:nvPr/>
        </p:nvSpPr>
        <p:spPr>
          <a:xfrm>
            <a:off x="57709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2"/>
          <p:cNvSpPr txBox="1"/>
          <p:nvPr/>
        </p:nvSpPr>
        <p:spPr>
          <a:xfrm>
            <a:off x="4556550" y="4582075"/>
            <a:ext cx="11760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7" name="Google Shape;67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 1 1">
  <p:cSld name="CUSTOM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veloperDays-Europe-Slide-Templates_updated-03.jpg" id="71" name="Google Shape;71;p14"/>
          <p:cNvPicPr preferRelativeResize="0"/>
          <p:nvPr/>
        </p:nvPicPr>
        <p:blipFill rotWithShape="1">
          <a:blip r:embed="rId2">
            <a:alphaModFix/>
          </a:blip>
          <a:srcRect b="0" l="29" r="19" t="0"/>
          <a:stretch/>
        </p:blipFill>
        <p:spPr>
          <a:xfrm>
            <a:off x="0" y="0"/>
            <a:ext cx="9143998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" name="Google Shape;93;p19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20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" name="Google Shape;104;p2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7" name="Google Shape;107;p2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1" name="Google Shape;111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2" name="Google Shape;112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16" name="Google Shape;116;p2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22" name="Google Shape;12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6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6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6" name="Google Shape;126;p26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7" name="Google Shape;127;p26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descr="footer.png" id="128" name="Google Shape;12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6"/>
          <p:cNvSpPr txBox="1"/>
          <p:nvPr>
            <p:ph idx="4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6"/>
          <p:cNvSpPr txBox="1"/>
          <p:nvPr/>
        </p:nvSpPr>
        <p:spPr>
          <a:xfrm>
            <a:off x="23816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5" name="Google Shape;145;p29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6" name="Google Shape;146;p2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3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" name="Google Shape;153;p31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54" name="Google Shape;154;p3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7" name="Google Shape;157;p32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8" name="Google Shape;158;p3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32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33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8" name="Google Shape;168;p3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1" name="Google Shape;171;p3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6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5" name="Google Shape;175;p3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6" name="Google Shape;176;p3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" name="Google Shape;177;p3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7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80" name="Google Shape;180;p3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3" name="Google Shape;183;p3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" name="Google Shape;184;p3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86" name="Google Shape;186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187" name="Google Shape;18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9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3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39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39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2" name="Google Shape;192;p39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3" name="Google Shape;193;p39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39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95" name="Google Shape;19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9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39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Create your first Android app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2" name="Google Shape;212;p42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3" name="Google Shape;213;p4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6" name="Google Shape;216;p4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4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0" name="Google Shape;220;p4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  <a:defRPr>
                <a:solidFill>
                  <a:srgbClr val="000000"/>
                </a:solidFill>
              </a:defRPr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LcPeriod"/>
              <a:defRPr sz="2000"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21" name="Google Shape;221;p4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5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4" name="Google Shape;224;p45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5" name="Google Shape;225;p4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4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4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4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4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" name="Google Shape;234;p4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5" name="Google Shape;235;p4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8" name="Google Shape;238;p4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9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4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2" name="Google Shape;242;p4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4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4" name="Google Shape;244;p4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247" name="Google Shape;247;p5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0" name="Google Shape;250;p5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" name="Google Shape;251;p5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253" name="Google Shape;253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254" name="Google Shape;254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52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5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52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52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9" name="Google Shape;259;p52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0" name="Google Shape;260;p52"/>
          <p:cNvSpPr txBox="1"/>
          <p:nvPr>
            <p:ph idx="3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52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262" name="Google Shape;26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2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52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Introduction to Android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5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9" name="Google Shape;279;p55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0" name="Google Shape;280;p5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6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3" name="Google Shape;283;p5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7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5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7" name="Google Shape;287;p5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  <a:defRPr>
                <a:solidFill>
                  <a:srgbClr val="000000"/>
                </a:solidFill>
              </a:defRPr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lphaLcPeriod"/>
              <a:defRPr sz="2000"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lphaLcPeriod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8" name="Google Shape;288;p5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8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1" name="Google Shape;291;p58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2" name="Google Shape;292;p5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5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5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5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5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1" name="Google Shape;301;p6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2" name="Google Shape;302;p6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5" name="Google Shape;305;p6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6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6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9" name="Google Shape;309;p6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0" name="Google Shape;310;p6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1" name="Google Shape;311;p6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3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314" name="Google Shape;314;p6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7" name="Google Shape;317;p6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8" name="Google Shape;318;p6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320" name="Google Shape;320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321" name="Google Shape;321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6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65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4" name="Google Shape;324;p65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25" name="Google Shape;325;p65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6" name="Google Shape;326;p65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65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28" name="Google Shape;328;p65"/>
          <p:cNvSpPr txBox="1"/>
          <p:nvPr/>
        </p:nvSpPr>
        <p:spPr>
          <a:xfrm>
            <a:off x="58471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9" name="Google Shape;329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02375" y="4748263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65"/>
          <p:cNvSpPr txBox="1"/>
          <p:nvPr/>
        </p:nvSpPr>
        <p:spPr>
          <a:xfrm>
            <a:off x="2381682" y="4761375"/>
            <a:ext cx="21585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65"/>
          <p:cNvSpPr txBox="1"/>
          <p:nvPr/>
        </p:nvSpPr>
        <p:spPr>
          <a:xfrm>
            <a:off x="4481227" y="4668925"/>
            <a:ext cx="13383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Text and  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Scrolling Views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7" Type="http://schemas.openxmlformats.org/officeDocument/2006/relationships/theme" Target="../theme/theme5.xml"/><Relationship Id="rId1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1" Type="http://schemas.openxmlformats.org/officeDocument/2006/relationships/image" Target="../media/image5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6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6.xml"/><Relationship Id="rId1" Type="http://schemas.openxmlformats.org/officeDocument/2006/relationships/image" Target="../media/image9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6" Type="http://schemas.openxmlformats.org/officeDocument/2006/relationships/theme" Target="../theme/theme6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58.xml"/><Relationship Id="rId1" Type="http://schemas.openxmlformats.org/officeDocument/2006/relationships/image" Target="../media/image13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0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 txBox="1"/>
          <p:nvPr/>
        </p:nvSpPr>
        <p:spPr>
          <a:xfrm>
            <a:off x="2307150" y="4761375"/>
            <a:ext cx="2325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</a:t>
            </a: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4556550" y="4582075"/>
            <a:ext cx="11760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73" name="Google Shape;73;p1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22292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134" name="Google Shape;134;p2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7" name="Google Shape;137;p2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8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8"/>
          <p:cNvSpPr txBox="1"/>
          <p:nvPr/>
        </p:nvSpPr>
        <p:spPr>
          <a:xfrm>
            <a:off x="4407225" y="4587750"/>
            <a:ext cx="1203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8"/>
          <p:cNvSpPr txBox="1"/>
          <p:nvPr/>
        </p:nvSpPr>
        <p:spPr>
          <a:xfrm>
            <a:off x="2229275" y="4761375"/>
            <a:ext cx="2314200" cy="2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8"/>
          <p:cNvSpPr txBox="1"/>
          <p:nvPr/>
        </p:nvSpPr>
        <p:spPr>
          <a:xfrm>
            <a:off x="56947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201" name="Google Shape;201;p4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4" name="Google Shape;204;p4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4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41"/>
          <p:cNvSpPr txBox="1"/>
          <p:nvPr/>
        </p:nvSpPr>
        <p:spPr>
          <a:xfrm>
            <a:off x="2279675" y="4761375"/>
            <a:ext cx="23166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41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41"/>
          <p:cNvSpPr txBox="1"/>
          <p:nvPr/>
        </p:nvSpPr>
        <p:spPr>
          <a:xfrm>
            <a:off x="4407225" y="4587750"/>
            <a:ext cx="1309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268" name="Google Shape;268;p5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1" name="Google Shape;271;p5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54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54"/>
          <p:cNvSpPr txBox="1"/>
          <p:nvPr/>
        </p:nvSpPr>
        <p:spPr>
          <a:xfrm>
            <a:off x="57709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54"/>
          <p:cNvSpPr txBox="1"/>
          <p:nvPr/>
        </p:nvSpPr>
        <p:spPr>
          <a:xfrm>
            <a:off x="2293925" y="4761375"/>
            <a:ext cx="22992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54"/>
          <p:cNvSpPr txBox="1"/>
          <p:nvPr/>
        </p:nvSpPr>
        <p:spPr>
          <a:xfrm>
            <a:off x="4481225" y="4592725"/>
            <a:ext cx="1289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Layouts and resources for the UI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6" name="Google Shape;27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eveloper.android.com/reference/android/content/Context.html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eveloper.android.com/reference/android/view/View.html" TargetMode="External"/><Relationship Id="rId4" Type="http://schemas.openxmlformats.org/officeDocument/2006/relationships/hyperlink" Target="https://developer.android.com/training/custom-views/create-view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eveloper.android.com/reference/android/support/constraint/ConstraintLayout.html" TargetMode="External"/><Relationship Id="rId4" Type="http://schemas.openxmlformats.org/officeDocument/2006/relationships/hyperlink" Target="https://developer.android.com/reference/android/widget/ScrollView.html" TargetMode="External"/><Relationship Id="rId5" Type="http://schemas.openxmlformats.org/officeDocument/2006/relationships/hyperlink" Target="https://developer.android.com/reference/android/support/v7/widget/RecyclerView.html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eveloper.android.com/reference/android/view/ViewGroup.htm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9.gif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8.png"/><Relationship Id="rId4" Type="http://schemas.openxmlformats.org/officeDocument/2006/relationships/image" Target="../media/image43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9.png"/><Relationship Id="rId4" Type="http://schemas.openxmlformats.org/officeDocument/2006/relationships/image" Target="../media/image38.gif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image" Target="../media/image3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8.gif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5.png"/><Relationship Id="rId4" Type="http://schemas.openxmlformats.org/officeDocument/2006/relationships/image" Target="../media/image3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5.png"/><Relationship Id="rId4" Type="http://schemas.openxmlformats.org/officeDocument/2006/relationships/image" Target="../media/image4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developers.google.com/android/reference/com/google/android/gms/location/DetectedActivity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40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guide/topics/ui/layout-objects.html" TargetMode="External"/><Relationship Id="rId10" Type="http://schemas.openxmlformats.org/officeDocument/2006/relationships/hyperlink" Target="http://developer.android.com/guide/topics/ui/declaring-layout.html" TargetMode="External"/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6.xml"/><Relationship Id="rId3" Type="http://schemas.openxmlformats.org/officeDocument/2006/relationships/hyperlink" Target="http://developer.android.com/reference/android/view/View.html" TargetMode="External"/><Relationship Id="rId4" Type="http://schemas.openxmlformats.org/officeDocument/2006/relationships/hyperlink" Target="http://developer.android.com/reference/android/view/View.html" TargetMode="External"/><Relationship Id="rId9" Type="http://schemas.openxmlformats.org/officeDocument/2006/relationships/hyperlink" Target="http://developer.android.com/reference/android/widget/TextView.html" TargetMode="External"/><Relationship Id="rId5" Type="http://schemas.openxmlformats.org/officeDocument/2006/relationships/hyperlink" Target="https://en.wikipedia.org/wiki/Device_independent_pixel" TargetMode="External"/><Relationship Id="rId6" Type="http://schemas.openxmlformats.org/officeDocument/2006/relationships/hyperlink" Target="http://developer.android.com/reference/android/widget/Button.html" TargetMode="External"/><Relationship Id="rId7" Type="http://schemas.openxmlformats.org/officeDocument/2006/relationships/hyperlink" Target="http://developer.android.com/reference/android/widget/Button.html" TargetMode="External"/><Relationship Id="rId8" Type="http://schemas.openxmlformats.org/officeDocument/2006/relationships/hyperlink" Target="http://developer.android.com/reference/android/widget/TextView.html" TargetMode="External"/></Relationships>
</file>

<file path=ppt/slides/_rels/slide57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guide/topics/ui/overview.html" TargetMode="External"/><Relationship Id="rId10" Type="http://schemas.openxmlformats.org/officeDocument/2006/relationships/hyperlink" Target="http://developer.android.com/tools/help/image-asset-studio.html" TargetMode="External"/><Relationship Id="rId13" Type="http://schemas.openxmlformats.org/officeDocument/2006/relationships/hyperlink" Target="https://en.wikipedia.org/wiki/Model%E2%80%93view%E2%80%93presenter" TargetMode="External"/><Relationship Id="rId12" Type="http://schemas.openxmlformats.org/officeDocument/2006/relationships/hyperlink" Target="https://developers.google.com/android/for-all/vocab-words/" TargetMode="External"/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://developer.android.com/guide/topics/resources/index.html" TargetMode="External"/><Relationship Id="rId4" Type="http://schemas.openxmlformats.org/officeDocument/2006/relationships/hyperlink" Target="https://developer.android.com/reference/android/graphics/Color.html" TargetMode="External"/><Relationship Id="rId9" Type="http://schemas.openxmlformats.org/officeDocument/2006/relationships/hyperlink" Target="http://developer.android.com/tools/studio/index.html" TargetMode="External"/><Relationship Id="rId14" Type="http://schemas.openxmlformats.org/officeDocument/2006/relationships/hyperlink" Target="https://en.wikipedia.org/wiki/Architectural_pattern" TargetMode="External"/><Relationship Id="rId5" Type="http://schemas.openxmlformats.org/officeDocument/2006/relationships/hyperlink" Target="http://developer.android.com/reference/android/R.color.html" TargetMode="External"/><Relationship Id="rId6" Type="http://schemas.openxmlformats.org/officeDocument/2006/relationships/hyperlink" Target="http://developer.android.com/reference/android/R.color.html" TargetMode="External"/><Relationship Id="rId7" Type="http://schemas.openxmlformats.org/officeDocument/2006/relationships/hyperlink" Target="http://developer.android.com/training/multiscreen/screendensities.html" TargetMode="External"/><Relationship Id="rId8" Type="http://schemas.openxmlformats.org/officeDocument/2006/relationships/hyperlink" Target="http://www.color-hex.com/" TargetMode="Externa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8.xml"/><Relationship Id="rId3" Type="http://schemas.openxmlformats.org/officeDocument/2006/relationships/hyperlink" Target="https://google-developer-training.github.io/android-developer-fundamentals-course-concepts-v2/unit-1-get-started/lesson-1-build-your-first-app/1-2-c-layouts-and-resources-for-the-ui/1-2-c-layouts-and-resources-for-the-ui.html" TargetMode="External"/><Relationship Id="rId4" Type="http://schemas.openxmlformats.org/officeDocument/2006/relationships/hyperlink" Target="https://codelabs.developers.google.com/codelabs/android-training-layout-editor-part-a" TargetMode="External"/><Relationship Id="rId5" Type="http://schemas.openxmlformats.org/officeDocument/2006/relationships/hyperlink" Target="https://codelabs.developers.google.com/codelabs/android-training-layout-editor-part-b" TargetMode="Externa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android.com/reference/android/support/constraint/ConstraintLayout.html" TargetMode="External"/><Relationship Id="rId10" Type="http://schemas.openxmlformats.org/officeDocument/2006/relationships/hyperlink" Target="https://developer.android.com/reference/android/widget/ImageView.html" TargetMode="External"/><Relationship Id="rId12" Type="http://schemas.openxmlformats.org/officeDocument/2006/relationships/hyperlink" Target="https://developer.android.com/reference/android/widget/LinearLayout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eveloper.android.com/reference/android/view/View.html" TargetMode="External"/><Relationship Id="rId4" Type="http://schemas.openxmlformats.org/officeDocument/2006/relationships/hyperlink" Target="http://developer.android.com/reference/android/widget/TextView.html" TargetMode="External"/><Relationship Id="rId9" Type="http://schemas.openxmlformats.org/officeDocument/2006/relationships/hyperlink" Target="https://developer.android.com/reference/android/widget/RecyclerView.html" TargetMode="External"/><Relationship Id="rId5" Type="http://schemas.openxmlformats.org/officeDocument/2006/relationships/hyperlink" Target="https://developer.android.com/reference/android/widget/EditText.html" TargetMode="External"/><Relationship Id="rId6" Type="http://schemas.openxmlformats.org/officeDocument/2006/relationships/hyperlink" Target="https://developer.android.com/reference/android/widget/Button.html" TargetMode="External"/><Relationship Id="rId7" Type="http://schemas.openxmlformats.org/officeDocument/2006/relationships/hyperlink" Target="https://developer.android.com/guide/topics/ui/menus.html" TargetMode="External"/><Relationship Id="rId8" Type="http://schemas.openxmlformats.org/officeDocument/2006/relationships/hyperlink" Target="https://developer.android.com/reference/android/widget/ScrollView.htm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23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9" name="Google Shape;339;p67"/>
          <p:cNvSpPr txBox="1"/>
          <p:nvPr>
            <p:ph idx="4294967295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0" name="Google Shape;340;p67"/>
          <p:cNvSpPr txBox="1"/>
          <p:nvPr>
            <p:ph type="title"/>
          </p:nvPr>
        </p:nvSpPr>
        <p:spPr>
          <a:xfrm>
            <a:off x="195700" y="1288400"/>
            <a:ext cx="4045200" cy="151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Build your first app</a:t>
            </a:r>
            <a:endParaRPr/>
          </a:p>
        </p:txBody>
      </p:sp>
      <p:sp>
        <p:nvSpPr>
          <p:cNvPr id="341" name="Google Shape;341;p67"/>
          <p:cNvSpPr txBox="1"/>
          <p:nvPr>
            <p:ph idx="4294967295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2" name="Google Shape;342;p67"/>
          <p:cNvSpPr txBox="1"/>
          <p:nvPr>
            <p:ph idx="2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Developer Fundamentals V2</a:t>
            </a:r>
            <a:endParaRPr/>
          </a:p>
        </p:txBody>
      </p:sp>
      <p:sp>
        <p:nvSpPr>
          <p:cNvPr id="343" name="Google Shape;343;p67"/>
          <p:cNvSpPr txBox="1"/>
          <p:nvPr/>
        </p:nvSpPr>
        <p:spPr>
          <a:xfrm>
            <a:off x="265500" y="3497911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Lesson 1</a:t>
            </a:r>
            <a:endParaRPr sz="21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76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Android Studio l</a:t>
            </a:r>
            <a:r>
              <a:rPr lang="en">
                <a:solidFill>
                  <a:srgbClr val="FFFFFF"/>
                </a:solidFill>
              </a:rPr>
              <a:t>ayout editor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15" name="Google Shape;415;p7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6" name="Google Shape;416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42400"/>
            <a:ext cx="5174699" cy="358247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76"/>
          <p:cNvSpPr txBox="1"/>
          <p:nvPr>
            <p:ph idx="1" type="body"/>
          </p:nvPr>
        </p:nvSpPr>
        <p:spPr>
          <a:xfrm>
            <a:off x="5894175" y="1100750"/>
            <a:ext cx="293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XML layout file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Design</a:t>
            </a:r>
            <a:r>
              <a:rPr lang="en" sz="2000">
                <a:solidFill>
                  <a:schemeClr val="dk1"/>
                </a:solidFill>
              </a:rPr>
              <a:t> and </a:t>
            </a:r>
            <a:r>
              <a:rPr b="1" lang="en" sz="2000">
                <a:solidFill>
                  <a:schemeClr val="dk1"/>
                </a:solidFill>
              </a:rPr>
              <a:t>Text</a:t>
            </a:r>
            <a:r>
              <a:rPr lang="en" sz="2000">
                <a:solidFill>
                  <a:schemeClr val="dk1"/>
                </a:solidFill>
              </a:rPr>
              <a:t> tabs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Palette</a:t>
            </a:r>
            <a:r>
              <a:rPr lang="en" sz="2000">
                <a:solidFill>
                  <a:schemeClr val="dk1"/>
                </a:solidFill>
              </a:rPr>
              <a:t> pane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Component Tree</a:t>
            </a:r>
            <a:r>
              <a:rPr lang="en" sz="2000">
                <a:solidFill>
                  <a:schemeClr val="dk1"/>
                </a:solidFill>
              </a:rPr>
              <a:t>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Design and blueprint panes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Attributes</a:t>
            </a:r>
            <a:r>
              <a:rPr lang="en" sz="2000">
                <a:solidFill>
                  <a:schemeClr val="dk1"/>
                </a:solidFill>
              </a:rPr>
              <a:t> tab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77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defined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3" name="Google Shape;423;p77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&lt;TextView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android:id="@+id/show_count"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android:layout_width="match_parent"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android:layout_height="wrap_content"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android:background="@color/myBackgroundColor"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android:text="@string/count_initial_value"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android:textColor="@color/colorPrimary"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android:textSize="@dimen/count_text_size"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android:textStyle="bold"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4" name="Google Shape;424;p7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8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attributes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0" name="Google Shape;430;p7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p78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android:&lt;property_name&gt;="&lt;property_value&gt;"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android:layout_width="match_parent"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android:&lt;property_name&gt;="@&lt;resource_type&gt;/resource_id"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android:text="@string/button_label_next"</a:t>
            </a:r>
            <a:endParaRPr b="1"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android:&lt;property_name&gt;="@+id/view_id"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Example: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android:id="@+id/show_count"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9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Create View in Java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7" name="Google Shape;437;p79"/>
          <p:cNvSpPr txBox="1"/>
          <p:nvPr>
            <p:ph idx="1" type="body"/>
          </p:nvPr>
        </p:nvSpPr>
        <p:spPr>
          <a:xfrm>
            <a:off x="311700" y="1457275"/>
            <a:ext cx="8423400" cy="26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 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</a:t>
            </a:r>
            <a:r>
              <a:rPr lang="en"/>
              <a:t>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myText.setText("Display this text!");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8" name="Google Shape;438;p7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79"/>
          <p:cNvSpPr txBox="1"/>
          <p:nvPr/>
        </p:nvSpPr>
        <p:spPr>
          <a:xfrm>
            <a:off x="5287625" y="1097425"/>
            <a:ext cx="128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999999"/>
                </a:solidFill>
              </a:rPr>
              <a:t>context</a:t>
            </a:r>
            <a:endParaRPr i="1" sz="2400">
              <a:solidFill>
                <a:srgbClr val="999999"/>
              </a:solidFill>
            </a:endParaRPr>
          </a:p>
        </p:txBody>
      </p:sp>
      <p:cxnSp>
        <p:nvCxnSpPr>
          <p:cNvPr id="440" name="Google Shape;440;p79"/>
          <p:cNvCxnSpPr/>
          <p:nvPr/>
        </p:nvCxnSpPr>
        <p:spPr>
          <a:xfrm flipH="1">
            <a:off x="5919425" y="1651525"/>
            <a:ext cx="11100" cy="48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80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What is the context?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46" name="Google Shape;446;p80"/>
          <p:cNvSpPr txBox="1"/>
          <p:nvPr>
            <p:ph idx="1" type="body"/>
          </p:nvPr>
        </p:nvSpPr>
        <p:spPr>
          <a:xfrm>
            <a:off x="249125" y="1068450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Context</a:t>
            </a:r>
            <a:r>
              <a:rPr lang="en"/>
              <a:t> is an interface to global information about an application environment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Get the context: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Context context = getApplicationContext();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</a:t>
            </a:r>
            <a:r>
              <a:rPr lang="en"/>
              <a:t> is its own context:</a:t>
            </a:r>
            <a:br>
              <a:rPr lang="en"/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7" name="Google Shape;447;p8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Custom views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53" name="Google Shape;453;p81"/>
          <p:cNvSpPr txBox="1"/>
          <p:nvPr>
            <p:ph idx="1" type="body"/>
          </p:nvPr>
        </p:nvSpPr>
        <p:spPr>
          <a:xfrm>
            <a:off x="311700" y="1076275"/>
            <a:ext cx="85206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Over 100 (!) different types of views available from the Android system, all children of the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/>
              <a:t> class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If necessary, </a:t>
            </a:r>
            <a:r>
              <a:rPr lang="en" u="sng">
                <a:solidFill>
                  <a:schemeClr val="hlink"/>
                </a:solidFill>
                <a:hlinkClick r:id="rId4"/>
              </a:rPr>
              <a:t>create custom views</a:t>
            </a:r>
            <a:r>
              <a:rPr lang="en"/>
              <a:t> by subclassing existing views or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/>
              <a:t> class</a:t>
            </a:r>
            <a:endParaRPr/>
          </a:p>
        </p:txBody>
      </p:sp>
      <p:sp>
        <p:nvSpPr>
          <p:cNvPr id="454" name="Google Shape;454;p8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ViewGroup and View hierarchy</a:t>
            </a:r>
            <a:endParaRPr/>
          </a:p>
        </p:txBody>
      </p:sp>
      <p:sp>
        <p:nvSpPr>
          <p:cNvPr id="460" name="Google Shape;460;p8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8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ViewGroup contains "child" views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66" name="Google Shape;466;p83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: P</a:t>
            </a:r>
            <a:r>
              <a:rPr lang="en"/>
              <a:t>ositions</a:t>
            </a:r>
            <a:r>
              <a:rPr lang="en">
                <a:solidFill>
                  <a:srgbClr val="000000"/>
                </a:solidFill>
              </a:rPr>
              <a:t> UI elements using constraint connections to other elements and to the layout edges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ScrollView</a:t>
            </a:r>
            <a:r>
              <a:rPr lang="en">
                <a:solidFill>
                  <a:srgbClr val="000000"/>
                </a:solidFill>
              </a:rPr>
              <a:t>: Contains one element and enables scrolling 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RecyclerView</a:t>
            </a:r>
            <a:r>
              <a:rPr lang="en">
                <a:solidFill>
                  <a:srgbClr val="000000"/>
                </a:solidFill>
              </a:rPr>
              <a:t>: Contains a list of elements and enables scrolling by adding and removing elements dynamically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7" name="Google Shape;467;p8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ViewGroups for layouts </a:t>
            </a:r>
            <a:endParaRPr/>
          </a:p>
        </p:txBody>
      </p:sp>
      <p:sp>
        <p:nvSpPr>
          <p:cNvPr id="473" name="Google Shape;473;p8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Layouts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are specific types of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ViewGroups</a:t>
            </a:r>
            <a:r>
              <a:rPr lang="en"/>
              <a:t> (subclasses of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ViewGroup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contain child views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can be in a row, column, grid, table, absolute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</a:endParaRPr>
          </a:p>
        </p:txBody>
      </p:sp>
      <p:sp>
        <p:nvSpPr>
          <p:cNvPr id="474" name="Google Shape;474;p8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Common Layout Classes</a:t>
            </a:r>
            <a:endParaRPr/>
          </a:p>
        </p:txBody>
      </p:sp>
      <p:sp>
        <p:nvSpPr>
          <p:cNvPr id="480" name="Google Shape;480;p8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81" name="Google Shape;481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25" y="1620048"/>
            <a:ext cx="1952225" cy="143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4678" y="1620050"/>
            <a:ext cx="1952225" cy="1439763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85"/>
          <p:cNvSpPr txBox="1"/>
          <p:nvPr/>
        </p:nvSpPr>
        <p:spPr>
          <a:xfrm>
            <a:off x="9187" y="3265925"/>
            <a:ext cx="2279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LinearLayout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4" name="Google Shape;484;p85"/>
          <p:cNvSpPr txBox="1"/>
          <p:nvPr/>
        </p:nvSpPr>
        <p:spPr>
          <a:xfrm>
            <a:off x="2125150" y="3265925"/>
            <a:ext cx="2421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Constraint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85" name="Google Shape;485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96425" y="1620050"/>
            <a:ext cx="1952225" cy="1439765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p85"/>
          <p:cNvSpPr txBox="1"/>
          <p:nvPr/>
        </p:nvSpPr>
        <p:spPr>
          <a:xfrm>
            <a:off x="4631925" y="3265925"/>
            <a:ext cx="1681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GridLayout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487" name="Google Shape;487;p8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8175" y="1620049"/>
            <a:ext cx="1952225" cy="1439767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85"/>
          <p:cNvSpPr txBox="1"/>
          <p:nvPr/>
        </p:nvSpPr>
        <p:spPr>
          <a:xfrm>
            <a:off x="6658246" y="3265925"/>
            <a:ext cx="1952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TableLayout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89" name="Google Shape;489;p85"/>
          <p:cNvCxnSpPr/>
          <p:nvPr/>
        </p:nvCxnSpPr>
        <p:spPr>
          <a:xfrm>
            <a:off x="3447525" y="2817350"/>
            <a:ext cx="2409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90" name="Google Shape;490;p85"/>
          <p:cNvCxnSpPr/>
          <p:nvPr/>
        </p:nvCxnSpPr>
        <p:spPr>
          <a:xfrm flipH="1">
            <a:off x="3011868" y="2594925"/>
            <a:ext cx="370800" cy="13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91" name="Google Shape;491;p85"/>
          <p:cNvCxnSpPr/>
          <p:nvPr/>
        </p:nvCxnSpPr>
        <p:spPr>
          <a:xfrm>
            <a:off x="3317782" y="2594925"/>
            <a:ext cx="537300" cy="129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8"/>
          <p:cNvSpPr txBox="1"/>
          <p:nvPr>
            <p:ph type="ctrTitle"/>
          </p:nvPr>
        </p:nvSpPr>
        <p:spPr>
          <a:xfrm>
            <a:off x="311708" y="7781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1.2</a:t>
            </a:r>
            <a:r>
              <a:rPr lang="en"/>
              <a:t> Layouts and resources for the UI</a:t>
            </a:r>
            <a:endParaRPr/>
          </a:p>
        </p:txBody>
      </p:sp>
      <p:sp>
        <p:nvSpPr>
          <p:cNvPr id="349" name="Google Shape;349;p6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Common Layout Classes</a:t>
            </a:r>
            <a:endParaRPr/>
          </a:p>
        </p:txBody>
      </p:sp>
      <p:sp>
        <p:nvSpPr>
          <p:cNvPr id="497" name="Google Shape;497;p86"/>
          <p:cNvSpPr txBox="1"/>
          <p:nvPr>
            <p:ph idx="1" type="body"/>
          </p:nvPr>
        </p:nvSpPr>
        <p:spPr>
          <a:xfrm>
            <a:off x="311700" y="1021675"/>
            <a:ext cx="8709300" cy="34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: </a:t>
            </a:r>
            <a:r>
              <a:rPr lang="en"/>
              <a:t>C</a:t>
            </a:r>
            <a:r>
              <a:rPr lang="en"/>
              <a:t>onnect views with constraints 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LinearLayout</a:t>
            </a:r>
            <a:r>
              <a:rPr lang="en">
                <a:solidFill>
                  <a:srgbClr val="000000"/>
                </a:solidFill>
              </a:rPr>
              <a:t>: Horizontal or vertical row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RelativeLayout</a:t>
            </a:r>
            <a:r>
              <a:rPr lang="en">
                <a:solidFill>
                  <a:srgbClr val="000000"/>
                </a:solidFill>
              </a:rPr>
              <a:t>: Child views relative to each other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TableLayout</a:t>
            </a:r>
            <a:r>
              <a:rPr lang="en">
                <a:solidFill>
                  <a:srgbClr val="000000"/>
                </a:solidFill>
              </a:rPr>
              <a:t>: Rows and columns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FrameLayout</a:t>
            </a:r>
            <a:r>
              <a:rPr lang="en">
                <a:solidFill>
                  <a:srgbClr val="000000"/>
                </a:solidFill>
              </a:rPr>
              <a:t>: Shows one child of a stack of children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CAF50"/>
              </a:solidFill>
            </a:endParaRPr>
          </a:p>
        </p:txBody>
      </p:sp>
      <p:sp>
        <p:nvSpPr>
          <p:cNvPr id="498" name="Google Shape;498;p8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8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Class hierarchy vs. layout hierarchy</a:t>
            </a:r>
            <a:endParaRPr/>
          </a:p>
        </p:txBody>
      </p:sp>
      <p:sp>
        <p:nvSpPr>
          <p:cNvPr id="504" name="Google Shape;504;p8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 class-hierarchy is standard object-oriented class inheritance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For example,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solidFill>
                  <a:schemeClr val="dk1"/>
                </a:solidFill>
              </a:rPr>
              <a:t> is-a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TextView</a:t>
            </a:r>
            <a:r>
              <a:rPr lang="en">
                <a:solidFill>
                  <a:schemeClr val="dk1"/>
                </a:solidFill>
              </a:rPr>
              <a:t> is-a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 is-an Object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Superclass-subclass relationship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Layout hierarchy is how views are visually arranged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For example,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LinearLayout</a:t>
            </a:r>
            <a:r>
              <a:rPr lang="en">
                <a:solidFill>
                  <a:schemeClr val="dk1"/>
                </a:solidFill>
              </a:rPr>
              <a:t> can contain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Button</a:t>
            </a:r>
            <a:r>
              <a:rPr lang="en">
                <a:solidFill>
                  <a:schemeClr val="dk1"/>
                </a:solidFill>
              </a:rPr>
              <a:t>s arranged in a row</a:t>
            </a:r>
            <a:endParaRPr>
              <a:solidFill>
                <a:schemeClr val="dk1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>
                <a:solidFill>
                  <a:schemeClr val="dk1"/>
                </a:solidFill>
              </a:rPr>
              <a:t>Parent-child relationship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5" name="Google Shape;505;p8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8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Hierarchy of viewgroups and views</a:t>
            </a:r>
            <a:endParaRPr/>
          </a:p>
        </p:txBody>
      </p:sp>
      <p:sp>
        <p:nvSpPr>
          <p:cNvPr id="511" name="Google Shape;511;p8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2" name="Google Shape;512;p88"/>
          <p:cNvSpPr/>
          <p:nvPr/>
        </p:nvSpPr>
        <p:spPr>
          <a:xfrm>
            <a:off x="3577750" y="1294275"/>
            <a:ext cx="1566000" cy="5727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ViewGroup</a:t>
            </a:r>
            <a:endParaRPr b="1"/>
          </a:p>
        </p:txBody>
      </p:sp>
      <p:sp>
        <p:nvSpPr>
          <p:cNvPr id="513" name="Google Shape;513;p88"/>
          <p:cNvSpPr/>
          <p:nvPr/>
        </p:nvSpPr>
        <p:spPr>
          <a:xfrm>
            <a:off x="1914000" y="2251450"/>
            <a:ext cx="1566000" cy="5727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ViewGroup</a:t>
            </a:r>
            <a:endParaRPr b="1"/>
          </a:p>
        </p:txBody>
      </p:sp>
      <p:sp>
        <p:nvSpPr>
          <p:cNvPr id="514" name="Google Shape;514;p88"/>
          <p:cNvSpPr/>
          <p:nvPr/>
        </p:nvSpPr>
        <p:spPr>
          <a:xfrm>
            <a:off x="3838900" y="2251450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5" name="Google Shape;515;p88"/>
          <p:cNvSpPr/>
          <p:nvPr/>
        </p:nvSpPr>
        <p:spPr>
          <a:xfrm>
            <a:off x="5187475" y="2251450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6" name="Google Shape;516;p88"/>
          <p:cNvSpPr/>
          <p:nvPr/>
        </p:nvSpPr>
        <p:spPr>
          <a:xfrm>
            <a:off x="71835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7" name="Google Shape;517;p88"/>
          <p:cNvSpPr/>
          <p:nvPr/>
        </p:nvSpPr>
        <p:spPr>
          <a:xfrm>
            <a:off x="191400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sp>
        <p:nvSpPr>
          <p:cNvPr id="518" name="Google Shape;518;p88"/>
          <p:cNvSpPr/>
          <p:nvPr/>
        </p:nvSpPr>
        <p:spPr>
          <a:xfrm>
            <a:off x="3109650" y="3284825"/>
            <a:ext cx="1043700" cy="5727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View</a:t>
            </a:r>
            <a:endParaRPr b="1"/>
          </a:p>
        </p:txBody>
      </p:sp>
      <p:cxnSp>
        <p:nvCxnSpPr>
          <p:cNvPr id="519" name="Google Shape;519;p88"/>
          <p:cNvCxnSpPr>
            <a:stCxn id="512" idx="2"/>
            <a:endCxn id="513" idx="0"/>
          </p:cNvCxnSpPr>
          <p:nvPr/>
        </p:nvCxnSpPr>
        <p:spPr>
          <a:xfrm flipH="1">
            <a:off x="2696950" y="1866975"/>
            <a:ext cx="166380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p88"/>
          <p:cNvCxnSpPr>
            <a:stCxn id="512" idx="2"/>
            <a:endCxn id="514" idx="0"/>
          </p:cNvCxnSpPr>
          <p:nvPr/>
        </p:nvCxnSpPr>
        <p:spPr>
          <a:xfrm>
            <a:off x="4360750" y="1866975"/>
            <a:ext cx="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88"/>
          <p:cNvCxnSpPr>
            <a:stCxn id="512" idx="2"/>
            <a:endCxn id="515" idx="0"/>
          </p:cNvCxnSpPr>
          <p:nvPr/>
        </p:nvCxnSpPr>
        <p:spPr>
          <a:xfrm>
            <a:off x="4360750" y="1866975"/>
            <a:ext cx="1348500" cy="384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p88"/>
          <p:cNvCxnSpPr>
            <a:stCxn id="513" idx="2"/>
            <a:endCxn id="516" idx="0"/>
          </p:cNvCxnSpPr>
          <p:nvPr/>
        </p:nvCxnSpPr>
        <p:spPr>
          <a:xfrm flipH="1">
            <a:off x="1240200" y="2824150"/>
            <a:ext cx="14568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p88"/>
          <p:cNvCxnSpPr>
            <a:stCxn id="513" idx="2"/>
            <a:endCxn id="517" idx="0"/>
          </p:cNvCxnSpPr>
          <p:nvPr/>
        </p:nvCxnSpPr>
        <p:spPr>
          <a:xfrm flipH="1">
            <a:off x="2436000" y="2824150"/>
            <a:ext cx="2610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88"/>
          <p:cNvCxnSpPr>
            <a:stCxn id="513" idx="2"/>
            <a:endCxn id="518" idx="0"/>
          </p:cNvCxnSpPr>
          <p:nvPr/>
        </p:nvCxnSpPr>
        <p:spPr>
          <a:xfrm>
            <a:off x="2697000" y="2824150"/>
            <a:ext cx="934500" cy="46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5" name="Google Shape;525;p88"/>
          <p:cNvSpPr txBox="1"/>
          <p:nvPr/>
        </p:nvSpPr>
        <p:spPr>
          <a:xfrm>
            <a:off x="5505975" y="1343325"/>
            <a:ext cx="3637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Root view is always a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ViewGroup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hierarchy and screen layout</a:t>
            </a:r>
            <a:endParaRPr/>
          </a:p>
        </p:txBody>
      </p:sp>
      <p:sp>
        <p:nvSpPr>
          <p:cNvPr id="531" name="Google Shape;531;p8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2" name="Google Shape;532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9825" y="987800"/>
            <a:ext cx="6086400" cy="36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hierarchy in the layout editor</a:t>
            </a:r>
            <a:endParaRPr/>
          </a:p>
        </p:txBody>
      </p:sp>
      <p:sp>
        <p:nvSpPr>
          <p:cNvPr id="538" name="Google Shape;538;p9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9" name="Google Shape;539;p90"/>
          <p:cNvPicPr preferRelativeResize="0"/>
          <p:nvPr/>
        </p:nvPicPr>
        <p:blipFill rotWithShape="1">
          <a:blip r:embed="rId3">
            <a:alphaModFix/>
          </a:blip>
          <a:srcRect b="36052" l="25718" r="21415" t="21287"/>
          <a:stretch/>
        </p:blipFill>
        <p:spPr>
          <a:xfrm>
            <a:off x="1702250" y="1012125"/>
            <a:ext cx="6048076" cy="3531976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90"/>
          <p:cNvSpPr/>
          <p:nvPr/>
        </p:nvSpPr>
        <p:spPr>
          <a:xfrm>
            <a:off x="1702212" y="1012125"/>
            <a:ext cx="2629200" cy="1149600"/>
          </a:xfrm>
          <a:prstGeom prst="rect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 created in XML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46" name="Google Shape;546;p91"/>
          <p:cNvSpPr txBox="1"/>
          <p:nvPr>
            <p:ph idx="1" type="body"/>
          </p:nvPr>
        </p:nvSpPr>
        <p:spPr>
          <a:xfrm>
            <a:off x="311700" y="954550"/>
            <a:ext cx="8520600" cy="37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LinearLayout 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:orientation=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"vertical"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:layout_width=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"match_parent"</a:t>
            </a:r>
            <a:endParaRPr sz="20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android</a:t>
            </a:r>
            <a:r>
              <a:rPr lang="en" sz="20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:layout_height=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"match_parent"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000">
              <a:solidFill>
                <a:srgbClr val="00008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TextView</a:t>
            </a:r>
            <a:endParaRPr sz="20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000">
              <a:solidFill>
                <a:srgbClr val="00008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2000">
                <a:solidFill>
                  <a:srgbClr val="660E7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20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&lt;/LinearLayout</a:t>
            </a:r>
            <a:endParaRPr sz="2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7" name="Google Shape;547;p9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2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 created in Java Activity code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53" name="Google Shape;553;p92"/>
          <p:cNvSpPr txBox="1"/>
          <p:nvPr>
            <p:ph idx="1" type="body"/>
          </p:nvPr>
        </p:nvSpPr>
        <p:spPr>
          <a:xfrm>
            <a:off x="311700" y="1076275"/>
            <a:ext cx="8832300" cy="3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LinearLayout linearL = new LinearLayout(this);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linearL.setOrientation(LinearLayout.VERTICAL);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TextView myText = new TextView(this);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myText.setText("Display this text!");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linearL.addView(myText);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setContentView(linearL);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4" name="Google Shape;554;p9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width and height in Java code</a:t>
            </a:r>
            <a:endParaRPr/>
          </a:p>
        </p:txBody>
      </p:sp>
      <p:sp>
        <p:nvSpPr>
          <p:cNvPr id="560" name="Google Shape;560;p93"/>
          <p:cNvSpPr txBox="1"/>
          <p:nvPr>
            <p:ph idx="1" type="body"/>
          </p:nvPr>
        </p:nvSpPr>
        <p:spPr>
          <a:xfrm>
            <a:off x="2355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Set the width and height of a view: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LinearLayout.LayoutParams layoutParams =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new Linear.LayoutParams(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LayoutParams.MATCH_PARENT, 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LayoutParams.MATCH_CONTENT);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myView.setLayoutParams(layoutParams);</a:t>
            </a:r>
            <a:endParaRPr>
              <a:solidFill>
                <a:srgbClr val="303336"/>
              </a:solidFill>
              <a:highlight>
                <a:srgbClr val="EFF0F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61" name="Google Shape;561;p9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 for view hierarchies</a:t>
            </a:r>
            <a:endParaRPr/>
          </a:p>
        </p:txBody>
      </p:sp>
      <p:sp>
        <p:nvSpPr>
          <p:cNvPr id="567" name="Google Shape;567;p9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8" name="Google Shape;568;p94"/>
          <p:cNvSpPr txBox="1"/>
          <p:nvPr/>
        </p:nvSpPr>
        <p:spPr>
          <a:xfrm>
            <a:off x="87150" y="1088325"/>
            <a:ext cx="8868600" cy="3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Arrangement of view hierarchy affects app performance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Use smallest number of simplest views possible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Keep the hierarchy flat—limit nesting of views and view groups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95"/>
          <p:cNvSpPr txBox="1"/>
          <p:nvPr>
            <p:ph type="title"/>
          </p:nvPr>
        </p:nvSpPr>
        <p:spPr>
          <a:xfrm>
            <a:off x="265500" y="1233175"/>
            <a:ext cx="4045200" cy="236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layout editor and Constraint</a:t>
            </a:r>
            <a:br>
              <a:rPr lang="en"/>
            </a:br>
            <a:r>
              <a:rPr lang="en"/>
              <a:t>Layout</a:t>
            </a:r>
            <a:endParaRPr/>
          </a:p>
        </p:txBody>
      </p:sp>
      <p:sp>
        <p:nvSpPr>
          <p:cNvPr id="574" name="Google Shape;574;p9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9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Contents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55" name="Google Shape;355;p69"/>
          <p:cNvSpPr txBox="1"/>
          <p:nvPr>
            <p:ph idx="1" type="body"/>
          </p:nvPr>
        </p:nvSpPr>
        <p:spPr>
          <a:xfrm>
            <a:off x="311700" y="1152475"/>
            <a:ext cx="8398800" cy="31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Views, view groups, and view hierarchy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 layout editor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ConstraintLayout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Event handling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Resources and measurements</a:t>
            </a:r>
            <a:endParaRPr/>
          </a:p>
        </p:txBody>
      </p:sp>
      <p:sp>
        <p:nvSpPr>
          <p:cNvPr id="356" name="Google Shape;356;p6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The layout editor with ConstraintLayout</a:t>
            </a:r>
            <a:endParaRPr/>
          </a:p>
        </p:txBody>
      </p:sp>
      <p:sp>
        <p:nvSpPr>
          <p:cNvPr id="580" name="Google Shape;580;p9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1" name="Google Shape;581;p96"/>
          <p:cNvSpPr txBox="1"/>
          <p:nvPr>
            <p:ph idx="1" type="body"/>
          </p:nvPr>
        </p:nvSpPr>
        <p:spPr>
          <a:xfrm>
            <a:off x="311700" y="1152475"/>
            <a:ext cx="53415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Connect UI elements to parent layout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Resize and position elements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Align elements to others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Adjust margins and dimensions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Change attributes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2" name="Google Shape;582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7323" y="1152475"/>
            <a:ext cx="3241500" cy="27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9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 is ConstraintLayout?</a:t>
            </a:r>
            <a:endParaRPr/>
          </a:p>
        </p:txBody>
      </p:sp>
      <p:sp>
        <p:nvSpPr>
          <p:cNvPr id="588" name="Google Shape;588;p9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9" name="Google Shape;589;p97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Default layout for new Android Studio project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ViewGroup</a:t>
            </a:r>
            <a:r>
              <a:rPr lang="en"/>
              <a:t> that offers flexibility for layout design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Provides constraints to determine positions and alignment of UI elements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Constraint is a connection to another view, parent layout, or invisible guideline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9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Layout editor main toolbar</a:t>
            </a:r>
            <a:endParaRPr/>
          </a:p>
        </p:txBody>
      </p:sp>
      <p:sp>
        <p:nvSpPr>
          <p:cNvPr id="595" name="Google Shape;595;p9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6" name="Google Shape;596;p98"/>
          <p:cNvSpPr txBox="1"/>
          <p:nvPr>
            <p:ph idx="1" type="body"/>
          </p:nvPr>
        </p:nvSpPr>
        <p:spPr>
          <a:xfrm>
            <a:off x="311700" y="1816450"/>
            <a:ext cx="8520600" cy="28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Select Design Surface: Design and Blueprint panes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Orientation in Editor: </a:t>
            </a:r>
            <a:r>
              <a:rPr lang="en"/>
              <a:t>Portrait</a:t>
            </a:r>
            <a:r>
              <a:rPr lang="en"/>
              <a:t> and Landscape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Device in Editor: Choose device for preview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API Version in Editor: Choose API for preview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Theme in Editor: Choose theme for preview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Locale in Editor: Choose language/locale for preview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7" name="Google Shape;597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2713" y="1089675"/>
            <a:ext cx="6798575" cy="78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9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ConstraintLayout toolbar in layout editor</a:t>
            </a:r>
            <a:endParaRPr/>
          </a:p>
        </p:txBody>
      </p:sp>
      <p:sp>
        <p:nvSpPr>
          <p:cNvPr id="603" name="Google Shape;603;p9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4" name="Google Shape;604;p99"/>
          <p:cNvSpPr txBox="1"/>
          <p:nvPr>
            <p:ph idx="1" type="body"/>
          </p:nvPr>
        </p:nvSpPr>
        <p:spPr>
          <a:xfrm>
            <a:off x="311700" y="1986538"/>
            <a:ext cx="8520600" cy="26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Show: Show Constraints and Show Margins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Autoconnect: Enable or disable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Clear All Constraints: Clear all constraints in layout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Infer Constraints: Create constraints by inference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Default Margins: Set default margins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Pack: Pack or expand selected elements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Align: Align selected elements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Guidelines: Add vertical or horizontal guidelines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Zoom controls: Zoom in or out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605" name="Google Shape;605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2388" y="1016426"/>
            <a:ext cx="7159225" cy="88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Autoconnect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11" name="Google Shape;611;p10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2" name="Google Shape;612;p100"/>
          <p:cNvSpPr txBox="1"/>
          <p:nvPr>
            <p:ph idx="1" type="body"/>
          </p:nvPr>
        </p:nvSpPr>
        <p:spPr>
          <a:xfrm>
            <a:off x="311700" y="1152475"/>
            <a:ext cx="4125300" cy="3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Enable Autoconnect      in toolbar if disabled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Drag element to any part of a layout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Autoconnect generates constraints against parent layout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Screen Shot 2016-05-12 at 8.30.36 PM.png" id="613" name="Google Shape;613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4825" y="1440975"/>
            <a:ext cx="333800" cy="2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7064" y="1190975"/>
            <a:ext cx="4637236" cy="318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101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ConstraintLayout handles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0" name="Google Shape;620;p10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1" name="Google Shape;621;p101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Resizing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Constraint line and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Constraint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Baseline handle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22" name="Google Shape;622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2100" y="1072025"/>
            <a:ext cx="3914775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2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Align elements by baseline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8" name="Google Shape;628;p10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9" name="Google Shape;629;p102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Click the      baseline constraint button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Drag from baseline to other element's baseline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Shot 2017-05-08 at 3.01.44 PM.png" id="630" name="Google Shape;630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575" y="1286033"/>
            <a:ext cx="324650" cy="32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4350" y="1513963"/>
            <a:ext cx="4544850" cy="2455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0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Attributes pane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7" name="Google Shape;637;p10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8" name="Google Shape;638;p103"/>
          <p:cNvSpPr txBox="1"/>
          <p:nvPr/>
        </p:nvSpPr>
        <p:spPr>
          <a:xfrm>
            <a:off x="97650" y="1020650"/>
            <a:ext cx="41967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Click the Attributes tab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pane includes: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○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Margin controls for positioning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○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such as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39" name="Google Shape;639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25" y="1480950"/>
            <a:ext cx="3373850" cy="150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04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Attributes pane view inspector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45" name="Google Shape;645;p10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6" name="Google Shape;646;p104"/>
          <p:cNvSpPr txBox="1"/>
          <p:nvPr/>
        </p:nvSpPr>
        <p:spPr>
          <a:xfrm>
            <a:off x="97650" y="1020650"/>
            <a:ext cx="53796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Vertical view size control specifies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layout_height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Horizontal view size control specifies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AutoNum type="arabicPeriod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Attributes pane close button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7" name="Google Shape;647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8350" y="1034730"/>
            <a:ext cx="2958025" cy="356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05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Layout_width and layout_height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53" name="Google Shape;653;p10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4" name="Google Shape;654;p105"/>
          <p:cNvSpPr txBox="1"/>
          <p:nvPr/>
        </p:nvSpPr>
        <p:spPr>
          <a:xfrm>
            <a:off x="97650" y="1020650"/>
            <a:ext cx="8715900" cy="3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layout_width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layout_height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change with size controls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match_constraint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: Expands element to fill its parent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wrap_content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: Shrinks element to enclose content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        Fixed number of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dp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(density-independent pixels)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Screen Shot 2016-05-12 at 5.13.12 PM.png" id="655" name="Google Shape;655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000" y="1832828"/>
            <a:ext cx="471100" cy="201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05-12 at 5.14.04 PM.png" id="656" name="Google Shape;656;p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007" y="2337491"/>
            <a:ext cx="471100" cy="1823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05-12 at 5.14.18 PM.png" id="657" name="Google Shape;657;p1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000" y="2824650"/>
            <a:ext cx="471100" cy="188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8" name="Google Shape;658;p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03150" y="3347650"/>
            <a:ext cx="904875" cy="8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7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Views</a:t>
            </a:r>
            <a:endParaRPr/>
          </a:p>
        </p:txBody>
      </p:sp>
      <p:sp>
        <p:nvSpPr>
          <p:cNvPr id="362" name="Google Shape;362;p7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Set attributes</a:t>
            </a:r>
            <a:endParaRPr/>
          </a:p>
        </p:txBody>
      </p:sp>
      <p:sp>
        <p:nvSpPr>
          <p:cNvPr id="664" name="Google Shape;664;p10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5" name="Google Shape;665;p106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To view and edit all attributes for element: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</a:t>
            </a:r>
            <a:r>
              <a:rPr b="1" lang="en"/>
              <a:t>Attributes</a:t>
            </a:r>
            <a:r>
              <a:rPr lang="en"/>
              <a:t> tab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Select element in design, blueprint, or Component Tree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Change most-used attributes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    at top or </a:t>
            </a:r>
            <a:r>
              <a:rPr b="1" lang="en"/>
              <a:t>View more attributes</a:t>
            </a:r>
            <a:r>
              <a:rPr lang="en"/>
              <a:t> at bottom to see and change more attributes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Screen Shot 2016-05-13 at 12.52.37 AM.png" id="666" name="Google Shape;666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5440" y="3611225"/>
            <a:ext cx="287350" cy="2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0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Set attributes example: TextView</a:t>
            </a:r>
            <a:endParaRPr/>
          </a:p>
        </p:txBody>
      </p:sp>
      <p:sp>
        <p:nvSpPr>
          <p:cNvPr id="672" name="Google Shape;672;p10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3" name="Google Shape;673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838" y="988602"/>
            <a:ext cx="4444325" cy="361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0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Preview</a:t>
            </a:r>
            <a:r>
              <a:rPr lang="en"/>
              <a:t> layouts</a:t>
            </a:r>
            <a:endParaRPr/>
          </a:p>
        </p:txBody>
      </p:sp>
      <p:sp>
        <p:nvSpPr>
          <p:cNvPr id="679" name="Google Shape;679;p10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0" name="Google Shape;680;p108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review layout with horizontal/vertical orientation: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Editor button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Switch to Landscape</a:t>
            </a:r>
            <a:r>
              <a:rPr lang="en"/>
              <a:t> or </a:t>
            </a:r>
            <a:r>
              <a:rPr b="1" lang="en"/>
              <a:t>Switch to Portrait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Preview layout with different devices: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Device in Editor button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device 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1" name="Google Shape;681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3000" y="1955900"/>
            <a:ext cx="459225" cy="2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2" name="Google Shape;682;p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575" y="3467025"/>
            <a:ext cx="1025745" cy="2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0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layout variant for landscape</a:t>
            </a:r>
            <a:endParaRPr/>
          </a:p>
        </p:txBody>
      </p:sp>
      <p:sp>
        <p:nvSpPr>
          <p:cNvPr id="688" name="Google Shape;688;p10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9" name="Google Shape;689;p109"/>
          <p:cNvSpPr txBox="1"/>
          <p:nvPr>
            <p:ph idx="1" type="body"/>
          </p:nvPr>
        </p:nvSpPr>
        <p:spPr>
          <a:xfrm>
            <a:off x="311700" y="1152475"/>
            <a:ext cx="55824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Editor button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Create Landscape Variation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Layout variant created: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activity_main.xml (land)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Edit the layout variant as needed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690" name="Google Shape;690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200" y="1409125"/>
            <a:ext cx="459225" cy="2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1" name="Google Shape;691;p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7225" y="1322250"/>
            <a:ext cx="2867025" cy="283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1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layout variant for tablet</a:t>
            </a:r>
            <a:endParaRPr/>
          </a:p>
        </p:txBody>
      </p:sp>
      <p:sp>
        <p:nvSpPr>
          <p:cNvPr id="697" name="Google Shape;697;p11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8" name="Google Shape;698;p110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Click Orientation in Layout Editor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Choose </a:t>
            </a:r>
            <a:r>
              <a:rPr b="1" lang="en"/>
              <a:t>Create layout x-large Variation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Layout variant created: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activity_main.xml (xlarge)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Edit the layout variant as needed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699" name="Google Shape;699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7850" y="1451775"/>
            <a:ext cx="459225" cy="2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1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 Handling</a:t>
            </a:r>
            <a:endParaRPr/>
          </a:p>
        </p:txBody>
      </p:sp>
      <p:sp>
        <p:nvSpPr>
          <p:cNvPr id="705" name="Google Shape;705;p11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1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711" name="Google Shape;711;p11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2" name="Google Shape;712;p112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Something that happens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 UI: Click, tap, drag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Device: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DetectedActivity</a:t>
            </a:r>
            <a:r>
              <a:rPr lang="en"/>
              <a:t> such as walking, driving, tilting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Events are "noticed" by the Android system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Event Handlers</a:t>
            </a:r>
            <a:endParaRPr/>
          </a:p>
        </p:txBody>
      </p:sp>
      <p:sp>
        <p:nvSpPr>
          <p:cNvPr id="718" name="Google Shape;718;p11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9" name="Google Shape;719;p113"/>
          <p:cNvSpPr txBox="1"/>
          <p:nvPr>
            <p:ph idx="1" type="body"/>
          </p:nvPr>
        </p:nvSpPr>
        <p:spPr>
          <a:xfrm>
            <a:off x="311700" y="1152475"/>
            <a:ext cx="85206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Methods that do something in response to a click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method, called an </a:t>
            </a:r>
            <a:r>
              <a:rPr b="1" lang="en"/>
              <a:t>event handler</a:t>
            </a:r>
            <a:r>
              <a:rPr lang="en"/>
              <a:t>, is triggered by a specific event and does something in response to the event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1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Attach in XML and implement in Java</a:t>
            </a:r>
            <a:endParaRPr/>
          </a:p>
        </p:txBody>
      </p:sp>
      <p:sp>
        <p:nvSpPr>
          <p:cNvPr id="725" name="Google Shape;725;p11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6" name="Google Shape;726;p114"/>
          <p:cNvSpPr txBox="1"/>
          <p:nvPr>
            <p:ph idx="1" type="body"/>
          </p:nvPr>
        </p:nvSpPr>
        <p:spPr>
          <a:xfrm>
            <a:off x="311700" y="1152475"/>
            <a:ext cx="35940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Attach handler to view in XML layout: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android:onClick="showToast"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7" name="Google Shape;727;p114"/>
          <p:cNvSpPr txBox="1"/>
          <p:nvPr>
            <p:ph idx="1" type="body"/>
          </p:nvPr>
        </p:nvSpPr>
        <p:spPr>
          <a:xfrm>
            <a:off x="4210400" y="1111425"/>
            <a:ext cx="46908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Implement handler in Java activity: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public void showToast(View view) {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String msg = "Hello Toast!";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Toast toast = Toast.makeText(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this, msg, duration);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toast.show();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cxnSp>
        <p:nvCxnSpPr>
          <p:cNvPr id="728" name="Google Shape;728;p114"/>
          <p:cNvCxnSpPr/>
          <p:nvPr/>
        </p:nvCxnSpPr>
        <p:spPr>
          <a:xfrm flipH="1">
            <a:off x="4055825" y="1099875"/>
            <a:ext cx="10800" cy="32349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1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Alternative: Set </a:t>
            </a:r>
            <a:r>
              <a:rPr lang="en"/>
              <a:t>click </a:t>
            </a:r>
            <a:r>
              <a:rPr lang="en"/>
              <a:t>handler in Java</a:t>
            </a:r>
            <a:endParaRPr/>
          </a:p>
        </p:txBody>
      </p:sp>
      <p:sp>
        <p:nvSpPr>
          <p:cNvPr id="734" name="Google Shape;734;p11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5" name="Google Shape;735;p115"/>
          <p:cNvSpPr txBox="1"/>
          <p:nvPr>
            <p:ph idx="1" type="body"/>
          </p:nvPr>
        </p:nvSpPr>
        <p:spPr>
          <a:xfrm>
            <a:off x="311700" y="1086350"/>
            <a:ext cx="8832300" cy="3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final Button button = (Button) findViewById(R.id.button_id);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button.setOnClickListener(new View.OnClickListener() {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public void onClick(View v) {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String msg = "Hello Toast!";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Toast toast = Toast.makeText(this, msg, duration);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toast.show();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2000">
              <a:solidFill>
                <a:srgbClr val="666600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     });</a:t>
            </a:r>
            <a:endParaRPr sz="2000">
              <a:solidFill>
                <a:srgbClr val="666600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 you see is a view</a:t>
            </a:r>
            <a:endParaRPr/>
          </a:p>
        </p:txBody>
      </p:sp>
      <p:sp>
        <p:nvSpPr>
          <p:cNvPr id="368" name="Google Shape;368;p71"/>
          <p:cNvSpPr txBox="1"/>
          <p:nvPr>
            <p:ph idx="1" type="body"/>
          </p:nvPr>
        </p:nvSpPr>
        <p:spPr>
          <a:xfrm>
            <a:off x="311700" y="1076275"/>
            <a:ext cx="5647200" cy="17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If you look at your mobile device,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500"/>
              </a:spcBef>
              <a:spcAft>
                <a:spcPts val="200"/>
              </a:spcAft>
              <a:buNone/>
            </a:pPr>
            <a:r>
              <a:rPr lang="en">
                <a:solidFill>
                  <a:schemeClr val="dk1"/>
                </a:solidFill>
              </a:rPr>
              <a:t>every user interface element that you see is a </a:t>
            </a:r>
            <a:r>
              <a:rPr b="1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View</a:t>
            </a:r>
            <a:r>
              <a:rPr lang="en">
                <a:solidFill>
                  <a:schemeClr val="dk1"/>
                </a:solidFill>
              </a:rPr>
              <a:t>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9" name="Google Shape;369;p7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1"/>
          <p:cNvSpPr txBox="1"/>
          <p:nvPr/>
        </p:nvSpPr>
        <p:spPr>
          <a:xfrm>
            <a:off x="4569200" y="2833450"/>
            <a:ext cx="11907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Views</a:t>
            </a:r>
            <a:endParaRPr sz="2400"/>
          </a:p>
        </p:txBody>
      </p:sp>
      <p:pic>
        <p:nvPicPr>
          <p:cNvPr id="371" name="Google Shape;37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575" y="1076274"/>
            <a:ext cx="1936424" cy="3451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72" name="Google Shape;372;p71"/>
          <p:cNvCxnSpPr/>
          <p:nvPr/>
        </p:nvCxnSpPr>
        <p:spPr>
          <a:xfrm flipH="1">
            <a:off x="5548975" y="1685325"/>
            <a:ext cx="1420800" cy="14208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p71"/>
          <p:cNvCxnSpPr/>
          <p:nvPr/>
        </p:nvCxnSpPr>
        <p:spPr>
          <a:xfrm rot="10800000">
            <a:off x="5546244" y="3100250"/>
            <a:ext cx="13386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71"/>
          <p:cNvCxnSpPr/>
          <p:nvPr/>
        </p:nvCxnSpPr>
        <p:spPr>
          <a:xfrm rot="10800000">
            <a:off x="5549125" y="3100400"/>
            <a:ext cx="979800" cy="9798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and measurements</a:t>
            </a:r>
            <a:endParaRPr/>
          </a:p>
        </p:txBody>
      </p:sp>
      <p:sp>
        <p:nvSpPr>
          <p:cNvPr id="741" name="Google Shape;741;p11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1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747" name="Google Shape;747;p117"/>
          <p:cNvSpPr txBox="1"/>
          <p:nvPr>
            <p:ph idx="1" type="body"/>
          </p:nvPr>
        </p:nvSpPr>
        <p:spPr>
          <a:xfrm>
            <a:off x="311700" y="1228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Separate static data from code in your layouts.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Strings, dimensions, images, menu text, colors, styles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Useful for localization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48" name="Google Shape;748;p11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47250"/>
            <a:ext cx="2903000" cy="3634950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1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Where are the resources in your project?</a:t>
            </a:r>
            <a:endParaRPr/>
          </a:p>
        </p:txBody>
      </p:sp>
      <p:sp>
        <p:nvSpPr>
          <p:cNvPr id="755" name="Google Shape;755;p11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6" name="Google Shape;756;p118"/>
          <p:cNvCxnSpPr/>
          <p:nvPr/>
        </p:nvCxnSpPr>
        <p:spPr>
          <a:xfrm flipH="1" rot="10800000">
            <a:off x="3325550" y="1878175"/>
            <a:ext cx="1101000" cy="6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757" name="Google Shape;757;p118"/>
          <p:cNvSpPr txBox="1"/>
          <p:nvPr/>
        </p:nvSpPr>
        <p:spPr>
          <a:xfrm>
            <a:off x="4426500" y="1580650"/>
            <a:ext cx="42858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resources and resource files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stored in </a:t>
            </a:r>
            <a:r>
              <a:rPr b="1" lang="en" sz="2400"/>
              <a:t>res</a:t>
            </a:r>
            <a:r>
              <a:rPr lang="en" sz="2400"/>
              <a:t> folder</a:t>
            </a:r>
            <a:endParaRPr sz="2400"/>
          </a:p>
        </p:txBody>
      </p:sp>
      <p:sp>
        <p:nvSpPr>
          <p:cNvPr id="758" name="Google Shape;758;p118"/>
          <p:cNvSpPr/>
          <p:nvPr/>
        </p:nvSpPr>
        <p:spPr>
          <a:xfrm>
            <a:off x="332550" y="1762525"/>
            <a:ext cx="2882100" cy="25827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Refer to resources in code</a:t>
            </a:r>
            <a:endParaRPr/>
          </a:p>
        </p:txBody>
      </p:sp>
      <p:sp>
        <p:nvSpPr>
          <p:cNvPr id="764" name="Google Shape;764;p11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5" name="Google Shape;765;p119"/>
          <p:cNvSpPr txBox="1"/>
          <p:nvPr>
            <p:ph idx="1" type="body"/>
          </p:nvPr>
        </p:nvSpPr>
        <p:spPr>
          <a:xfrm>
            <a:off x="311700" y="1019825"/>
            <a:ext cx="8709300" cy="36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Layout: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R.layout.activity_main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setContentView(R.layout.activity_main);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View: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R.id.recyclerview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rv = (RecyclerView) findViewById(R.id.recyclerview);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String: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Java: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R.string.title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XML: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android:text="@string/title"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2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Measurements</a:t>
            </a:r>
            <a:endParaRPr/>
          </a:p>
        </p:txBody>
      </p:sp>
      <p:sp>
        <p:nvSpPr>
          <p:cNvPr id="771" name="Google Shape;771;p120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Density-i</a:t>
            </a:r>
            <a:r>
              <a:rPr lang="en"/>
              <a:t>ndependent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dp</a:t>
            </a:r>
            <a:r>
              <a:rPr lang="en"/>
              <a:t>): for Views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Scale-independent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sp</a:t>
            </a:r>
            <a:r>
              <a:rPr lang="en"/>
              <a:t>): for text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"/>
              <a:t>Don't use device-dependent or density-dependent units: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Actual Pixels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px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Actual Measurement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"/>
              <a:t>,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mm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Points - typography 1/72 inch (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pt</a:t>
            </a:r>
            <a:r>
              <a:rPr lang="en"/>
              <a:t>)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72" name="Google Shape;772;p12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3" name="Google Shape;773;p120"/>
          <p:cNvCxnSpPr/>
          <p:nvPr/>
        </p:nvCxnSpPr>
        <p:spPr>
          <a:xfrm>
            <a:off x="347850" y="2914200"/>
            <a:ext cx="5508300" cy="15954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120"/>
          <p:cNvCxnSpPr/>
          <p:nvPr/>
        </p:nvCxnSpPr>
        <p:spPr>
          <a:xfrm flipH="1" rot="10800000">
            <a:off x="454500" y="2956500"/>
            <a:ext cx="5295000" cy="1510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780" name="Google Shape;780;p12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2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786" name="Google Shape;786;p122"/>
          <p:cNvSpPr txBox="1"/>
          <p:nvPr>
            <p:ph idx="1" type="body"/>
          </p:nvPr>
        </p:nvSpPr>
        <p:spPr>
          <a:xfrm>
            <a:off x="311700" y="1030925"/>
            <a:ext cx="85206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Views: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 sz="2000" u="sng">
                <a:solidFill>
                  <a:schemeClr val="hlink"/>
                </a:solidFill>
                <a:hlinkClick r:id="rId4"/>
              </a:rPr>
              <a:t> class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5"/>
              </a:rPr>
              <a:t>device independent pixels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Button</a:t>
            </a:r>
            <a:r>
              <a:rPr lang="en" sz="2000" u="sng">
                <a:solidFill>
                  <a:schemeClr val="hlink"/>
                </a:solidFill>
                <a:hlinkClick r:id="rId7"/>
              </a:rPr>
              <a:t> class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8"/>
              </a:rPr>
              <a:t>TextView</a:t>
            </a:r>
            <a:r>
              <a:rPr lang="en" sz="2000" u="sng">
                <a:solidFill>
                  <a:schemeClr val="hlink"/>
                </a:solidFill>
                <a:hlinkClick r:id="rId9"/>
              </a:rPr>
              <a:t> class documentation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Layouts: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0"/>
              </a:rPr>
              <a:t>developer.android.com Layouts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1"/>
              </a:rPr>
              <a:t>Common Layout Objects</a:t>
            </a:r>
            <a:endParaRPr sz="2000"/>
          </a:p>
        </p:txBody>
      </p:sp>
      <p:sp>
        <p:nvSpPr>
          <p:cNvPr id="787" name="Google Shape;787;p12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2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</a:t>
            </a:r>
            <a:r>
              <a:rPr lang="en"/>
              <a:t>even more</a:t>
            </a:r>
            <a:endParaRPr/>
          </a:p>
        </p:txBody>
      </p:sp>
      <p:sp>
        <p:nvSpPr>
          <p:cNvPr id="793" name="Google Shape;793;p123"/>
          <p:cNvSpPr txBox="1"/>
          <p:nvPr>
            <p:ph idx="1" type="body"/>
          </p:nvPr>
        </p:nvSpPr>
        <p:spPr>
          <a:xfrm>
            <a:off x="235500" y="1096275"/>
            <a:ext cx="4354200" cy="31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Resources: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Android resources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Color</a:t>
            </a:r>
            <a:r>
              <a:rPr lang="en" sz="2000"/>
              <a:t> class definition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R.color</a:t>
            </a:r>
            <a:r>
              <a:rPr lang="en" sz="2000" u="sng">
                <a:solidFill>
                  <a:schemeClr val="hlink"/>
                </a:solidFill>
                <a:hlinkClick r:id="rId6"/>
              </a:rPr>
              <a:t> resources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7"/>
              </a:rPr>
              <a:t>Supporting Different Densities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8"/>
              </a:rPr>
              <a:t>Color Hex Color Codes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794" name="Google Shape;794;p12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5" name="Google Shape;795;p123"/>
          <p:cNvSpPr txBox="1"/>
          <p:nvPr>
            <p:ph idx="1" type="body"/>
          </p:nvPr>
        </p:nvSpPr>
        <p:spPr>
          <a:xfrm>
            <a:off x="4637400" y="1106760"/>
            <a:ext cx="4354200" cy="31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Other: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9"/>
              </a:rPr>
              <a:t>Android Studio documentation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0"/>
              </a:rPr>
              <a:t>Image Asset Studio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1"/>
              </a:rPr>
              <a:t>UI Overview</a:t>
            </a:r>
            <a:r>
              <a:rPr lang="en" sz="2000"/>
              <a:t>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2"/>
              </a:rPr>
              <a:t>Vocabulary words and concepts glossary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3"/>
              </a:rPr>
              <a:t>Model-View-Presenter</a:t>
            </a:r>
            <a:r>
              <a:rPr lang="en" sz="2000"/>
              <a:t> </a:t>
            </a:r>
            <a:br>
              <a:rPr lang="en" sz="2000"/>
            </a:br>
            <a:r>
              <a:rPr lang="en" sz="2000"/>
              <a:t>(MVP) architecture pattern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>
                <a:solidFill>
                  <a:schemeClr val="hlink"/>
                </a:solidFill>
                <a:hlinkClick r:id="rId14"/>
              </a:rPr>
              <a:t>Architectural patterns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2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What's Next?</a:t>
            </a:r>
            <a:endParaRPr/>
          </a:p>
        </p:txBody>
      </p:sp>
      <p:sp>
        <p:nvSpPr>
          <p:cNvPr id="801" name="Google Shape;801;p12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2" name="Google Shape;802;p124"/>
          <p:cNvSpPr txBox="1"/>
          <p:nvPr/>
        </p:nvSpPr>
        <p:spPr>
          <a:xfrm>
            <a:off x="311700" y="1530325"/>
            <a:ext cx="8520600" cy="2483400"/>
          </a:xfrm>
          <a:prstGeom prst="rect">
            <a:avLst/>
          </a:prstGeom>
          <a:noFill/>
          <a:ln cap="flat" cmpd="sng" w="38100">
            <a:solidFill>
              <a:srgbClr val="4CAF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Concept Chapter: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1.2 Layouts and resources for the UI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Practicals: 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000"/>
              <a:buFont typeface="Roboto"/>
              <a:buChar char="○"/>
            </a:pP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1.2A : Your first interactive UI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○"/>
            </a:pP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1.2B : The layout editor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808" name="Google Shape;808;p12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12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0" name="Google Shape;810;p12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7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view?</a:t>
            </a:r>
            <a:endParaRPr/>
          </a:p>
        </p:txBody>
      </p:sp>
      <p:sp>
        <p:nvSpPr>
          <p:cNvPr id="380" name="Google Shape;380;p72"/>
          <p:cNvSpPr txBox="1"/>
          <p:nvPr>
            <p:ph idx="1" type="body"/>
          </p:nvPr>
        </p:nvSpPr>
        <p:spPr>
          <a:xfrm>
            <a:off x="311700" y="1076275"/>
            <a:ext cx="8520600" cy="34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3"/>
              </a:rPr>
              <a:t>View</a:t>
            </a:r>
            <a:r>
              <a:rPr lang="en"/>
              <a:t> subclasses are basic user interface building blocks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Display text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TextView</a:t>
            </a:r>
            <a:r>
              <a:rPr lang="en"/>
              <a:t> class), edit text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EditText</a:t>
            </a:r>
            <a:r>
              <a:rPr lang="en"/>
              <a:t> class)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Buttons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Button</a:t>
            </a:r>
            <a:r>
              <a:rPr lang="en"/>
              <a:t> class), </a:t>
            </a:r>
            <a:r>
              <a:rPr lang="en" u="sng">
                <a:solidFill>
                  <a:schemeClr val="accent5"/>
                </a:solidFill>
                <a:hlinkClick r:id="rId7"/>
              </a:rPr>
              <a:t>menus</a:t>
            </a:r>
            <a:r>
              <a:rPr lang="en"/>
              <a:t>, other controls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Scrollable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8"/>
              </a:rPr>
              <a:t>ScrollView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9"/>
              </a:rPr>
              <a:t>RecyclerView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Show images (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10"/>
              </a:rPr>
              <a:t>ImageView</a:t>
            </a:r>
            <a:r>
              <a:rPr lang="en"/>
              <a:t>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200"/>
              </a:spcAft>
              <a:buClr>
                <a:srgbClr val="000000"/>
              </a:buClr>
              <a:buSzPts val="2400"/>
              <a:buChar char="●"/>
            </a:pPr>
            <a:r>
              <a:rPr lang="en"/>
              <a:t>Group views (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1"/>
              </a:rPr>
              <a:t>ConstraintLayout</a:t>
            </a:r>
            <a:r>
              <a:rPr lang="en">
                <a:solidFill>
                  <a:srgbClr val="000000"/>
                </a:solidFill>
              </a:rPr>
              <a:t> and </a:t>
            </a:r>
            <a:r>
              <a:rPr lang="en" u="sng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  <a:hlinkClick r:id="rId12"/>
              </a:rPr>
              <a:t>LinearLayout</a:t>
            </a:r>
            <a:r>
              <a:rPr lang="en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1" name="Google Shape;381;p7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73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Examples of view subclasses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7" name="Google Shape;387;p7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8" name="Google Shape;388;p73"/>
          <p:cNvSpPr txBox="1"/>
          <p:nvPr/>
        </p:nvSpPr>
        <p:spPr>
          <a:xfrm>
            <a:off x="328525" y="1567025"/>
            <a:ext cx="18273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Button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EditText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Slider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9" name="Google Shape;389;p73"/>
          <p:cNvSpPr txBox="1"/>
          <p:nvPr/>
        </p:nvSpPr>
        <p:spPr>
          <a:xfrm>
            <a:off x="4501150" y="1485400"/>
            <a:ext cx="2223600" cy="23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CheckBox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RadioButton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Switch</a:t>
            </a:r>
            <a:endParaRPr sz="24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875" y="1567025"/>
            <a:ext cx="150645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4875" y="2408950"/>
            <a:ext cx="231896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4875" y="3149500"/>
            <a:ext cx="146871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4050" y="1485399"/>
            <a:ext cx="1506450" cy="641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44050" y="2408950"/>
            <a:ext cx="1506450" cy="645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44039" y="3206225"/>
            <a:ext cx="825782" cy="10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4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View attributes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1" name="Google Shape;401;p7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Color, dimensions, positioning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have focus (e.g., selected to receive user input)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be interactive (respond to user clicks)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May be visible or not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Relationships to other views</a:t>
            </a:r>
            <a:endParaRPr/>
          </a:p>
        </p:txBody>
      </p:sp>
      <p:sp>
        <p:nvSpPr>
          <p:cNvPr id="402" name="Google Shape;402;p7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Create views and layouts</a:t>
            </a:r>
            <a:endParaRPr/>
          </a:p>
        </p:txBody>
      </p:sp>
      <p:sp>
        <p:nvSpPr>
          <p:cNvPr id="408" name="Google Shape;408;p75"/>
          <p:cNvSpPr txBox="1"/>
          <p:nvPr>
            <p:ph idx="1" type="body"/>
          </p:nvPr>
        </p:nvSpPr>
        <p:spPr>
          <a:xfrm>
            <a:off x="311700" y="1100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Android Studio layout editor: visual representation of XML 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XML editor</a:t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Java code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9" name="Google Shape;409;p7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